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4" r:id="rId2"/>
  </p:sldMasterIdLst>
  <p:notesMasterIdLst>
    <p:notesMasterId r:id="rId21"/>
  </p:notesMasterIdLst>
  <p:handoutMasterIdLst>
    <p:handoutMasterId r:id="rId22"/>
  </p:handoutMasterIdLst>
  <p:sldIdLst>
    <p:sldId id="257" r:id="rId3"/>
    <p:sldId id="262" r:id="rId4"/>
    <p:sldId id="265" r:id="rId5"/>
    <p:sldId id="266" r:id="rId6"/>
    <p:sldId id="267" r:id="rId7"/>
    <p:sldId id="261" r:id="rId8"/>
    <p:sldId id="268" r:id="rId9"/>
    <p:sldId id="269" r:id="rId10"/>
    <p:sldId id="270" r:id="rId11"/>
    <p:sldId id="263" r:id="rId12"/>
    <p:sldId id="273" r:id="rId13"/>
    <p:sldId id="272" r:id="rId14"/>
    <p:sldId id="271" r:id="rId15"/>
    <p:sldId id="264" r:id="rId16"/>
    <p:sldId id="274" r:id="rId17"/>
    <p:sldId id="275" r:id="rId18"/>
    <p:sldId id="276" r:id="rId19"/>
    <p:sldId id="277" r:id="rId20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tgonbayar_Ya" initials="O" lastIdx="1" clrIdx="0">
    <p:extLst>
      <p:ext uri="{19B8F6BF-5375-455C-9EA6-DF929625EA0E}">
        <p15:presenceInfo xmlns:p15="http://schemas.microsoft.com/office/powerpoint/2012/main" userId="S-1-5-21-3136409274-2656067682-683017104-294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00"/>
    <a:srgbClr val="FF9933"/>
    <a:srgbClr val="333399"/>
    <a:srgbClr val="99FF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05" autoAdjust="0"/>
    <p:restoredTop sz="93514" autoAdjust="0"/>
  </p:normalViewPr>
  <p:slideViewPr>
    <p:cSldViewPr snapToGrid="0">
      <p:cViewPr varScale="1">
        <p:scale>
          <a:sx n="84" d="100"/>
          <a:sy n="84" d="100"/>
        </p:scale>
        <p:origin x="87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7A539F6-56BD-4DBD-9903-717352B8DE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095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fld id="{D52C6051-84D9-4514-B1DC-0D83BF6E13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361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12B07-8597-4C22-882A-9961AF7FA6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097505"/>
      </p:ext>
    </p:extLst>
  </p:cSld>
  <p:clrMapOvr>
    <a:masterClrMapping/>
  </p:clrMapOvr>
  <p:transition spd="med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7AB59-6996-4F99-8888-C94DC46D52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39536"/>
      </p:ext>
    </p:extLst>
  </p:cSld>
  <p:clrMapOvr>
    <a:masterClrMapping/>
  </p:clrMapOvr>
  <p:transition spd="med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76450" cy="5775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76950" cy="5775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ECC7F-DB1D-440D-9382-1CE7076ED8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329588"/>
      </p:ext>
    </p:extLst>
  </p:cSld>
  <p:clrMapOvr>
    <a:masterClrMapping/>
  </p:clrMapOvr>
  <p:transition spd="med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F9A53EB-DB58-474C-A217-777A13F7F445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94216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94217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8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9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4220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94221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22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23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24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25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4226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94227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8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9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4230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94231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32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33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34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35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4236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7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DA48B-CB59-46B6-9D53-8C1A83E12A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322878"/>
      </p:ext>
    </p:extLst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B4CA3-92D7-4F89-8A3E-4B3021E162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581269"/>
      </p:ext>
    </p:extLst>
  </p:cSld>
  <p:clrMapOvr>
    <a:masterClrMapping/>
  </p:clrMapOvr>
  <p:transition spd="med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10F40-B854-410F-9C2F-3D4ECBAE04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812234"/>
      </p:ext>
    </p:extLst>
  </p:cSld>
  <p:clrMapOvr>
    <a:masterClrMapping/>
  </p:clrMapOvr>
  <p:transition spd="med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483A9-07D8-4CFD-8FC2-1FEE2A5650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2521590"/>
      </p:ext>
    </p:extLst>
  </p:cSld>
  <p:clrMapOvr>
    <a:masterClrMapping/>
  </p:clrMapOvr>
  <p:transition spd="med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F43B1-6CEA-42CA-9B6E-E9CF24ABC1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34619"/>
      </p:ext>
    </p:extLst>
  </p:cSld>
  <p:clrMapOvr>
    <a:masterClrMapping/>
  </p:clrMapOvr>
  <p:transition spd="med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C0211-5948-4E12-978B-D021579EEB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366823"/>
      </p:ext>
    </p:extLst>
  </p:cSld>
  <p:clrMapOvr>
    <a:masterClrMapping/>
  </p:clrMapOvr>
  <p:transition spd="med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A4C3D-BD5C-4240-86D5-FC1AEE266D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781091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8BC63-D262-4685-A968-A6FD661FC3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993306"/>
      </p:ext>
    </p:extLst>
  </p:cSld>
  <p:clrMapOvr>
    <a:masterClrMapping/>
  </p:clrMapOvr>
  <p:transition spd="med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46498-6541-4C85-A349-4FF082791F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311591"/>
      </p:ext>
    </p:extLst>
  </p:cSld>
  <p:clrMapOvr>
    <a:masterClrMapping/>
  </p:clrMapOvr>
  <p:transition spd="med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31B0A-C4E2-428F-B7F6-FBB1EEC248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95652"/>
      </p:ext>
    </p:extLst>
  </p:cSld>
  <p:clrMapOvr>
    <a:masterClrMapping/>
  </p:clrMapOvr>
  <p:transition spd="med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81000"/>
            <a:ext cx="1924050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19750" cy="5105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DC766-F594-4043-8211-DB623AB16C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678953"/>
      </p:ext>
    </p:extLst>
  </p:cSld>
  <p:clrMapOvr>
    <a:masterClrMapping/>
  </p:clrMapOvr>
  <p:transition spd="med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68707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54B9645-D061-4E0F-9D07-61885992A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152518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84A37-FA65-4B65-BC8E-947FFCF8A1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1993337"/>
      </p:ext>
    </p:extLst>
  </p:cSld>
  <p:clrMapOvr>
    <a:masterClrMapping/>
  </p:clrMapOvr>
  <p:transition spd="med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4FF5E-2235-4ED2-963B-47C3E7BD36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189508"/>
      </p:ext>
    </p:extLst>
  </p:cSld>
  <p:clrMapOvr>
    <a:masterClrMapping/>
  </p:clrMapOvr>
  <p:transition spd="med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E29B1-36E5-4078-97E8-2E0F60C007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836816"/>
      </p:ext>
    </p:extLst>
  </p:cSld>
  <p:clrMapOvr>
    <a:masterClrMapping/>
  </p:clrMapOvr>
  <p:transition spd="med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F1707-3160-4E2D-903F-1009C1E34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179571"/>
      </p:ext>
    </p:extLst>
  </p:cSld>
  <p:clrMapOvr>
    <a:masterClrMapping/>
  </p:clrMapOvr>
  <p:transition spd="med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0BCA3-4117-4956-9B74-38777717A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805246"/>
      </p:ext>
    </p:extLst>
  </p:cSld>
  <p:clrMapOvr>
    <a:masterClrMapping/>
  </p:clrMapOvr>
  <p:transition spd="med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7F305-655B-4B09-BBE4-4373D968AC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923731"/>
      </p:ext>
    </p:extLst>
  </p:cSld>
  <p:clrMapOvr>
    <a:masterClrMapping/>
  </p:clrMapOvr>
  <p:transition spd="med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715C9-E26D-4ECE-A94E-93DCF8B2D3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337764"/>
      </p:ext>
    </p:extLst>
  </p:cSld>
  <p:clrMapOvr>
    <a:masterClrMapping/>
  </p:clrMapOvr>
  <p:transition spd="med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E4B5000-65A4-47D3-82BB-6AB7285722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med">
    <p:push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3339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9933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E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6870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j-lt"/>
              </a:defRPr>
            </a:lvl1pPr>
          </a:lstStyle>
          <a:p>
            <a:fld id="{06819171-0192-445F-B50F-6A81146D88B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319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319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9319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320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9320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9320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0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0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320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1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1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3212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9321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1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1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1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1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1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1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2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3221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9322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224" name="Group 40" descr="crayon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9322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9322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3227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9322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2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3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3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3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3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3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3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9323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 spd="med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28D8BE-F135-4E46-8B06-009BB037B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8" y="241400"/>
            <a:ext cx="1097264" cy="1097264"/>
          </a:xfrm>
          <a:prstGeom prst="rect">
            <a:avLst/>
          </a:prstGeom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1600192" y="384557"/>
            <a:ext cx="6209756" cy="954107"/>
          </a:xfrm>
          <a:noFill/>
        </p:spPr>
        <p:txBody>
          <a:bodyPr wrap="square">
            <a:spAutoFit/>
          </a:bodyPr>
          <a:lstStyle/>
          <a:p>
            <a:r>
              <a:rPr lang="mn-MN" alt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Энхрий бяцхан үрсдээ эх үрсийн баярын мэнд дэвшүүлье.</a:t>
            </a:r>
            <a:endParaRPr lang="en-US" alt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7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123" y="3671616"/>
            <a:ext cx="1883827" cy="179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64" y="4921090"/>
            <a:ext cx="923925" cy="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320" y="3988527"/>
            <a:ext cx="1371600" cy="83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5111CD7-0653-4F46-80D5-87E692BF0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21" y="1481821"/>
            <a:ext cx="7898130" cy="394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3D9DFF-3159-4DF3-8A70-3A490B272FB8}"/>
              </a:ext>
            </a:extLst>
          </p:cNvPr>
          <p:cNvSpPr/>
          <p:nvPr/>
        </p:nvSpPr>
        <p:spPr>
          <a:xfrm>
            <a:off x="1843064" y="5600167"/>
            <a:ext cx="5966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Говьсүмбэр аймгийн статистикийн хэлтэс</a:t>
            </a:r>
            <a:endParaRPr lang="en-US" sz="24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977">
        <p:blinds dir="vert"/>
      </p:transition>
    </mc:Choice>
    <mc:Fallback xmlns="">
      <p:transition spd="slow" advTm="2977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2E0D6-F787-498C-850C-8436488CE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74" y="547395"/>
            <a:ext cx="4573270" cy="485274"/>
          </a:xfrm>
        </p:spPr>
        <p:txBody>
          <a:bodyPr/>
          <a:lstStyle/>
          <a:p>
            <a:r>
              <a:rPr lang="mn-MN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Шивээговь сум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E3CC9759-C37A-4838-B0A9-CA0712437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20" y="1509807"/>
            <a:ext cx="5932170" cy="35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7588C1B-628E-4129-9143-2A71C65DD39F}"/>
              </a:ext>
            </a:extLst>
          </p:cNvPr>
          <p:cNvSpPr/>
          <p:nvPr/>
        </p:nvSpPr>
        <p:spPr>
          <a:xfrm>
            <a:off x="2137294" y="5077824"/>
            <a:ext cx="4869411" cy="580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mn-MN" sz="3200" dirty="0">
                <a:solidFill>
                  <a:srgbClr val="009E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Сумын нийт хүүхэд </a:t>
            </a:r>
            <a:r>
              <a:rPr lang="mn-MN" sz="3200" b="1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1455</a:t>
            </a:r>
            <a:endParaRPr lang="en-US" sz="3200" b="1" dirty="0">
              <a:solidFill>
                <a:srgbClr val="0070C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837622-8151-4A25-ABA4-FF20477CF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7" y="241400"/>
            <a:ext cx="1173799" cy="109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05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4712">
        <p:checker/>
      </p:transition>
    </mc:Choice>
    <mc:Fallback>
      <p:transition spd="slow" advTm="4712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5BD0FE-23FC-4CBB-A5F9-1384BD8F4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7" y="241400"/>
            <a:ext cx="1173799" cy="109726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5646EE5-CF77-4E07-939D-1204BA75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638" y="1259350"/>
            <a:ext cx="2252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2800" dirty="0">
                <a:solidFill>
                  <a:srgbClr val="009E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Эмэгтэй </a:t>
            </a:r>
            <a:r>
              <a:rPr lang="mn-MN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696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E4BE30-8937-4E56-98DA-CE4F7F9AC4C8}"/>
              </a:ext>
            </a:extLst>
          </p:cNvPr>
          <p:cNvSpPr/>
          <p:nvPr/>
        </p:nvSpPr>
        <p:spPr>
          <a:xfrm>
            <a:off x="5187091" y="1249274"/>
            <a:ext cx="2305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2800" dirty="0">
                <a:solidFill>
                  <a:srgbClr val="009E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Эрэгтэй</a:t>
            </a:r>
            <a:r>
              <a:rPr lang="mn-MN" sz="28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mn-MN" sz="2800" b="1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759</a:t>
            </a:r>
            <a:r>
              <a:rPr lang="mn-MN" sz="28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cs typeface="Arial" panose="020B0604020202020204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A031139-B773-4C14-A640-EBD3F6AF27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651470" y="1772494"/>
            <a:ext cx="6246659" cy="318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19742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FE0E3E-F2F9-4655-89A7-E93F0A1D6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7" y="241400"/>
            <a:ext cx="1173799" cy="109726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3949837-9FCE-4FC0-8683-E42A9CDE6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810478"/>
            <a:ext cx="6870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>
                <a:solidFill>
                  <a:srgbClr val="009E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Ерөнхий боловсролын 1 сургуулийн </a:t>
            </a:r>
          </a:p>
          <a:p>
            <a:pPr algn="ctr"/>
            <a:r>
              <a:rPr lang="mn-MN" sz="2400" dirty="0">
                <a:solidFill>
                  <a:srgbClr val="009E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27 бүлэгт </a:t>
            </a:r>
            <a:r>
              <a:rPr lang="mn-MN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740</a:t>
            </a:r>
            <a:r>
              <a:rPr lang="mn-MN" sz="2400" dirty="0">
                <a:solidFill>
                  <a:srgbClr val="009E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хүүхэд суралцаж байна.</a:t>
            </a:r>
            <a:r>
              <a:rPr lang="mn-MN" sz="1100" dirty="0">
                <a:solidFill>
                  <a:srgbClr val="009E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100" dirty="0">
              <a:solidFill>
                <a:srgbClr val="009E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4" descr="Баярбат: Монгол-Оюу сургуулийн 8-1 ангийн сурагч Э.Энхжингийн ...">
            <a:extLst>
              <a:ext uri="{FF2B5EF4-FFF2-40B4-BE49-F238E27FC236}">
                <a16:creationId xmlns:a16="http://schemas.microsoft.com/office/drawing/2014/main" id="{6EB44C81-55DD-4AE2-ABDD-0F6CD4C34B1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90" y="1737360"/>
            <a:ext cx="6137910" cy="372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743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882D35-337C-4EE4-93BB-52A5497E3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7" y="241400"/>
            <a:ext cx="1173799" cy="109726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292AF4F-F608-4792-B663-EBCA2EB19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627" y="222091"/>
            <a:ext cx="5165197" cy="1454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n-MN" sz="2400" dirty="0">
                <a:solidFill>
                  <a:srgbClr val="009E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Сургуулийн өмнөх боловсролын 2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n-MN" sz="2400" dirty="0">
                <a:solidFill>
                  <a:srgbClr val="009E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цэцэрлэгийн 13 бүлэгт </a:t>
            </a:r>
            <a:r>
              <a:rPr lang="mn-MN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375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n-MN" sz="2400" dirty="0">
                <a:solidFill>
                  <a:srgbClr val="009E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хүүхэд суралцаж байна.</a:t>
            </a:r>
            <a:endParaRPr lang="en-US" sz="2400" dirty="0">
              <a:solidFill>
                <a:srgbClr val="009E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Аминсар цэцэрлэг - Home | Facebook">
            <a:extLst>
              <a:ext uri="{FF2B5EF4-FFF2-40B4-BE49-F238E27FC236}">
                <a16:creationId xmlns:a16="http://schemas.microsoft.com/office/drawing/2014/main" id="{ECFA81EE-2520-43EB-995A-03108B119E7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10" y="1817370"/>
            <a:ext cx="584073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069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56051-5F96-4D1F-B7B6-176C9E777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0" y="406147"/>
            <a:ext cx="4927600" cy="597568"/>
          </a:xfrm>
        </p:spPr>
        <p:txBody>
          <a:bodyPr/>
          <a:lstStyle/>
          <a:p>
            <a:r>
              <a:rPr lang="mn-MN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Баянтал сум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8" name="Picture 8" descr="МОНГОЛ ХҮҮХДҮҮД” БАЯРЫН НЭГДСЭН ҮЙЛ АЖИЛЛАГАА АМЖИЛТТАЙ ЗОХИОН ...">
            <a:extLst>
              <a:ext uri="{FF2B5EF4-FFF2-40B4-BE49-F238E27FC236}">
                <a16:creationId xmlns:a16="http://schemas.microsoft.com/office/drawing/2014/main" id="{AB9ED70E-4C26-481B-B3D2-701FAE93A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475628"/>
            <a:ext cx="6115050" cy="342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3DB56F5-C212-45E7-A217-23F1603B2D49}"/>
              </a:ext>
            </a:extLst>
          </p:cNvPr>
          <p:cNvSpPr/>
          <p:nvPr/>
        </p:nvSpPr>
        <p:spPr>
          <a:xfrm>
            <a:off x="2343216" y="5040434"/>
            <a:ext cx="4641784" cy="580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mn-MN" sz="3200" dirty="0">
                <a:solidFill>
                  <a:srgbClr val="009E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Сумын нийт хүүхэд </a:t>
            </a:r>
            <a:r>
              <a:rPr lang="mn-MN" sz="3200" b="1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444</a:t>
            </a:r>
            <a:endParaRPr lang="en-US" sz="3200" b="1" dirty="0">
              <a:solidFill>
                <a:srgbClr val="0070C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7A982F1-AE39-4CFE-9FB0-F6EB0B702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7" y="241400"/>
            <a:ext cx="1173799" cy="109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692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5684">
        <p15:prstTrans prst="curtains"/>
      </p:transition>
    </mc:Choice>
    <mc:Fallback>
      <p:transition spd="slow" advTm="5684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E9A674-4D8E-4CDB-A05C-52F6FCAEF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7" y="241400"/>
            <a:ext cx="1173799" cy="1097264"/>
          </a:xfrm>
          <a:prstGeom prst="rect">
            <a:avLst/>
          </a:prstGeom>
        </p:spPr>
      </p:pic>
      <p:pic>
        <p:nvPicPr>
          <p:cNvPr id="6" name="Picture 15">
            <a:extLst>
              <a:ext uri="{FF2B5EF4-FFF2-40B4-BE49-F238E27FC236}">
                <a16:creationId xmlns:a16="http://schemas.microsoft.com/office/drawing/2014/main" id="{769226BA-555F-4726-B036-BCB49CABF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40" y="1817370"/>
            <a:ext cx="6572250" cy="341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5FD7F2C-32C4-4E26-9AB9-6AC3ABB18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260" y="1099840"/>
            <a:ext cx="2252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2800" dirty="0">
                <a:solidFill>
                  <a:srgbClr val="009E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Эмэгтэй </a:t>
            </a:r>
            <a:r>
              <a:rPr lang="mn-MN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C4BFA3-CE3F-4A0A-AE51-B0B2CF88732F}"/>
              </a:ext>
            </a:extLst>
          </p:cNvPr>
          <p:cNvSpPr/>
          <p:nvPr/>
        </p:nvSpPr>
        <p:spPr>
          <a:xfrm>
            <a:off x="4929201" y="1101194"/>
            <a:ext cx="2305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2800" dirty="0">
                <a:solidFill>
                  <a:srgbClr val="009E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Эрэгтэй</a:t>
            </a:r>
            <a:r>
              <a:rPr lang="mn-MN" sz="28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mn-MN" sz="2800" b="1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243</a:t>
            </a:r>
            <a:r>
              <a:rPr lang="mn-MN" sz="28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731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E2FF9B-87B6-4C00-8481-DA067620E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7" y="241400"/>
            <a:ext cx="1173799" cy="109726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1374439-1A07-424A-B563-C4553FD82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45" y="790032"/>
            <a:ext cx="60467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>
                <a:solidFill>
                  <a:srgbClr val="009E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Ерөнхий боловсролын 1 сургуулийн </a:t>
            </a:r>
          </a:p>
          <a:p>
            <a:pPr algn="ctr"/>
            <a:r>
              <a:rPr lang="mn-MN" sz="2400" dirty="0">
                <a:solidFill>
                  <a:srgbClr val="009E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 бүлэгт </a:t>
            </a:r>
            <a:r>
              <a:rPr lang="mn-MN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143</a:t>
            </a:r>
            <a:r>
              <a:rPr lang="mn-MN" sz="2400" dirty="0">
                <a:solidFill>
                  <a:srgbClr val="009E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хүүхэд суралцаж байна. </a:t>
            </a:r>
            <a:endParaRPr lang="en-US" sz="2400" dirty="0">
              <a:solidFill>
                <a:srgbClr val="009E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 descr="Бага ангийн монгол хэл математикийн... - Бага ангийн монгол хэл ...">
            <a:extLst>
              <a:ext uri="{FF2B5EF4-FFF2-40B4-BE49-F238E27FC236}">
                <a16:creationId xmlns:a16="http://schemas.microsoft.com/office/drawing/2014/main" id="{2C38F04E-5CD3-4DC9-AD4C-08F6490ADC6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726" y="1586739"/>
            <a:ext cx="6046788" cy="401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97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514A0C-4AD2-4497-8D59-C356F92A7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7" y="241400"/>
            <a:ext cx="1173799" cy="109726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D3DB61B-7C0D-40C7-84CE-8FF7608C4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908" y="222091"/>
            <a:ext cx="5165197" cy="1454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n-MN" sz="2400" dirty="0">
                <a:solidFill>
                  <a:srgbClr val="009E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Сургуулийн өмнөх боловсролын 1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n-MN" sz="2400" dirty="0">
                <a:solidFill>
                  <a:srgbClr val="009E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цэцэрлэгийн 4 бүлэгт </a:t>
            </a:r>
            <a:r>
              <a:rPr lang="mn-MN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108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n-MN" sz="2400" dirty="0">
                <a:solidFill>
                  <a:srgbClr val="009E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хүүхэд суралцаж байна.</a:t>
            </a:r>
            <a:endParaRPr lang="en-US" sz="2400" dirty="0">
              <a:solidFill>
                <a:srgbClr val="009E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Баянгол дүүргийн 157-р цэцэрлэг | e-School.mn">
            <a:extLst>
              <a:ext uri="{FF2B5EF4-FFF2-40B4-BE49-F238E27FC236}">
                <a16:creationId xmlns:a16="http://schemas.microsoft.com/office/drawing/2014/main" id="{25A72070-C325-4782-9EC9-44001B8C5E7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726" y="1783080"/>
            <a:ext cx="6141393" cy="370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589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A667A-4DA6-4228-B203-1A95C0526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660" y="381000"/>
            <a:ext cx="5704840" cy="1295400"/>
          </a:xfrm>
        </p:spPr>
        <p:txBody>
          <a:bodyPr/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Хүүхдүүдээ сайхан баярлаарай.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453036-CDF0-44D7-9743-EADB33CEF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7" y="241400"/>
            <a:ext cx="1173799" cy="1097264"/>
          </a:xfrm>
          <a:prstGeom prst="rect">
            <a:avLst/>
          </a:prstGeom>
        </p:spPr>
      </p:pic>
      <p:pic>
        <p:nvPicPr>
          <p:cNvPr id="1026" name="Picture 2" descr="Хүүхдийн баяр уу, Эх үрсийн баяр уу?">
            <a:extLst>
              <a:ext uri="{FF2B5EF4-FFF2-40B4-BE49-F238E27FC236}">
                <a16:creationId xmlns:a16="http://schemas.microsoft.com/office/drawing/2014/main" id="{FA2C9391-3A7C-43EB-AFEE-C27C290AF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5" y="1738714"/>
            <a:ext cx="3531863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ОЛОН УЛСЫН ХҮҮХДИЙН ЭРХИЙГ ХАМГААЛАХ ӨДӨР- ХҮҮХДИЙН БАЯРЫН АРГА ...">
            <a:extLst>
              <a:ext uri="{FF2B5EF4-FFF2-40B4-BE49-F238E27FC236}">
                <a16:creationId xmlns:a16="http://schemas.microsoft.com/office/drawing/2014/main" id="{09413537-6BEA-4EDB-B5DE-51FA538E1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988" y="1738714"/>
            <a:ext cx="3531864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668372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Дүүргүүдийн хүүхдийн баяр өнөөдрөөс эхэлж байна">
            <a:extLst>
              <a:ext uri="{FF2B5EF4-FFF2-40B4-BE49-F238E27FC236}">
                <a16:creationId xmlns:a16="http://schemas.microsoft.com/office/drawing/2014/main" id="{C5246BDD-520A-4348-A8C2-1CB027967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12" y="1338664"/>
            <a:ext cx="7322448" cy="364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47D7FB-9550-4DE9-9A4F-246B0ED10063}"/>
              </a:ext>
            </a:extLst>
          </p:cNvPr>
          <p:cNvSpPr/>
          <p:nvPr/>
        </p:nvSpPr>
        <p:spPr>
          <a:xfrm>
            <a:off x="1600192" y="5212143"/>
            <a:ext cx="6537968" cy="1107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mn-MN" sz="3200" dirty="0">
                <a:solidFill>
                  <a:srgbClr val="009E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Говьсүмбэр аймгийн нийт хүүхэд </a:t>
            </a:r>
            <a:r>
              <a:rPr lang="mn-MN" sz="3200" b="1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6954</a:t>
            </a:r>
            <a:endParaRPr lang="en-US" sz="3200" b="1" dirty="0">
              <a:solidFill>
                <a:srgbClr val="0070C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E6F5D3-7C24-44B8-AC30-0CEC4CF80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8" y="241400"/>
            <a:ext cx="1097264" cy="109726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FA0E58E-1D67-4485-8A3F-1DE43083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790" y="241400"/>
            <a:ext cx="5270500" cy="730022"/>
          </a:xfrm>
        </p:spPr>
        <p:txBody>
          <a:bodyPr/>
          <a:lstStyle/>
          <a:p>
            <a:r>
              <a:rPr lang="mn-MN" dirty="0">
                <a:solidFill>
                  <a:srgbClr val="009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Говьсүмбэр</a:t>
            </a:r>
            <a:endParaRPr lang="en-US" dirty="0">
              <a:solidFill>
                <a:srgbClr val="009E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05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402">
        <p:checker/>
      </p:transition>
    </mc:Choice>
    <mc:Fallback xmlns="">
      <p:transition spd="slow" advTm="3402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Зар мэдээ – Page 15 – Баянзүрх дүүрэг">
            <a:extLst>
              <a:ext uri="{FF2B5EF4-FFF2-40B4-BE49-F238E27FC236}">
                <a16:creationId xmlns:a16="http://schemas.microsoft.com/office/drawing/2014/main" id="{A8E587C8-9FFE-4544-9FBB-B2E4BE3A111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70" y="1828801"/>
            <a:ext cx="6800849" cy="367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20C9A2-0FBB-4B5D-97A6-11799FBB3D6A}"/>
              </a:ext>
            </a:extLst>
          </p:cNvPr>
          <p:cNvSpPr/>
          <p:nvPr/>
        </p:nvSpPr>
        <p:spPr>
          <a:xfrm>
            <a:off x="1508760" y="1338664"/>
            <a:ext cx="24917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800" dirty="0">
                <a:solidFill>
                  <a:srgbClr val="009E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Эрэгтэй </a:t>
            </a:r>
            <a:r>
              <a:rPr lang="mn-MN" sz="2800" b="1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3578</a:t>
            </a:r>
            <a:endParaRPr 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8AF7F6-64F2-4DA2-897E-5E03C262FBA5}"/>
              </a:ext>
            </a:extLst>
          </p:cNvPr>
          <p:cNvSpPr/>
          <p:nvPr/>
        </p:nvSpPr>
        <p:spPr>
          <a:xfrm>
            <a:off x="5006332" y="1323790"/>
            <a:ext cx="2491740" cy="519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n-MN" sz="2800" dirty="0">
                <a:solidFill>
                  <a:srgbClr val="009E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Эмэгтэй </a:t>
            </a:r>
            <a:r>
              <a:rPr lang="mn-MN" sz="2800" b="1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3376</a:t>
            </a:r>
            <a:endParaRPr lang="en-US" sz="2800" b="1" dirty="0">
              <a:solidFill>
                <a:srgbClr val="0070C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CFC4F1-EA77-4749-AD3E-ED24AEB7F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8" y="241400"/>
            <a:ext cx="1097264" cy="109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87699"/>
      </p:ext>
    </p:extLst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B3A4A-6417-418B-A373-D60AD0211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910" y="381000"/>
            <a:ext cx="5990590" cy="1295400"/>
          </a:xfrm>
        </p:spPr>
        <p:txBody>
          <a:bodyPr/>
          <a:lstStyle/>
          <a:p>
            <a:r>
              <a:rPr lang="mn-MN" sz="2800" dirty="0">
                <a:solidFill>
                  <a:srgbClr val="009E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Ерөнхий боловсролын 5 </a:t>
            </a:r>
            <a:r>
              <a:rPr lang="mn-MN" sz="2400" dirty="0">
                <a:solidFill>
                  <a:srgbClr val="009E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сургуулийн</a:t>
            </a:r>
            <a:r>
              <a:rPr lang="mn-MN" sz="2800" dirty="0">
                <a:solidFill>
                  <a:srgbClr val="009E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mn-MN" sz="2800" dirty="0">
                <a:solidFill>
                  <a:srgbClr val="009E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mn-MN" sz="2800" dirty="0">
                <a:solidFill>
                  <a:srgbClr val="009E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136 бүлэгт </a:t>
            </a:r>
            <a:r>
              <a:rPr lang="mn-MN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3796</a:t>
            </a:r>
            <a:r>
              <a:rPr lang="mn-MN" sz="2800" dirty="0">
                <a:solidFill>
                  <a:srgbClr val="009E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хүүхэд суралцаж байна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0" descr="Хүүхдийн номын үзэсгэлэн яармаг | Хүүхэд - Хөгжил">
            <a:extLst>
              <a:ext uri="{FF2B5EF4-FFF2-40B4-BE49-F238E27FC236}">
                <a16:creationId xmlns:a16="http://schemas.microsoft.com/office/drawing/2014/main" id="{625F05AF-6231-40CA-AAED-480F5F1EE2E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907770"/>
            <a:ext cx="7395209" cy="389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CAC2A0-81CD-4986-B74C-9FA04D0F7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8" y="241400"/>
            <a:ext cx="1097264" cy="109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05082"/>
      </p:ext>
    </p:extLst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1938F-9835-450F-AA65-A089C2ACB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840" y="381000"/>
            <a:ext cx="6116320" cy="12954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n-MN" sz="2000" dirty="0">
                <a:solidFill>
                  <a:srgbClr val="009E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Сургуулийн өмнөх боловсролын 11 </a:t>
            </a:r>
            <a:br>
              <a:rPr lang="mn-MN" sz="2000" dirty="0">
                <a:solidFill>
                  <a:srgbClr val="009E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mn-MN" sz="2000" dirty="0">
                <a:solidFill>
                  <a:srgbClr val="009E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цэцэрлэгийн 60 бүлэгт </a:t>
            </a:r>
            <a:r>
              <a:rPr lang="mn-MN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1895</a:t>
            </a:r>
            <a:br>
              <a:rPr lang="mn-MN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mn-MN" sz="2000" dirty="0">
                <a:solidFill>
                  <a:srgbClr val="009E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хүүхэд суралцаж байна.</a:t>
            </a:r>
            <a:br>
              <a:rPr lang="en-US" sz="2000" dirty="0">
                <a:solidFill>
                  <a:srgbClr val="009E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2" descr="Цэцэрлэгт орох хүүхдүүдийн бэлдэх шаардлагатай зүйлсийн жагсаалт ...">
            <a:extLst>
              <a:ext uri="{FF2B5EF4-FFF2-40B4-BE49-F238E27FC236}">
                <a16:creationId xmlns:a16="http://schemas.microsoft.com/office/drawing/2014/main" id="{8F4093F2-033A-4DF7-A1B4-AC19A3B540E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" y="1565910"/>
            <a:ext cx="655573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CCF1C2-9248-4524-8C48-AA5C53001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8" y="241400"/>
            <a:ext cx="1097264" cy="109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91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CE273-2165-436E-BB3B-97007569A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381000"/>
            <a:ext cx="5270500" cy="730022"/>
          </a:xfrm>
        </p:spPr>
        <p:txBody>
          <a:bodyPr/>
          <a:lstStyle/>
          <a:p>
            <a:r>
              <a:rPr lang="mn-MN" dirty="0">
                <a:solidFill>
                  <a:srgbClr val="009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Сүмбэр сум</a:t>
            </a:r>
            <a:endParaRPr lang="en-US" dirty="0">
              <a:solidFill>
                <a:srgbClr val="009E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975ED-68FC-4CB3-BE6D-3FC4A742296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61035" y="1812226"/>
            <a:ext cx="3771900" cy="3657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Оюунлаг-Бүтээлч хүүхэд сургалтын төв a... - Оюунлаг-Бүтээлч хүүхэд ...">
            <a:extLst>
              <a:ext uri="{FF2B5EF4-FFF2-40B4-BE49-F238E27FC236}">
                <a16:creationId xmlns:a16="http://schemas.microsoft.com/office/drawing/2014/main" id="{8117A6FD-E1C2-4B47-B90B-43D9FE46A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40" y="1460940"/>
            <a:ext cx="6938009" cy="346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5578AF0-B124-4223-B2F4-F72DC5247E08}"/>
              </a:ext>
            </a:extLst>
          </p:cNvPr>
          <p:cNvSpPr/>
          <p:nvPr/>
        </p:nvSpPr>
        <p:spPr>
          <a:xfrm>
            <a:off x="2068830" y="5090951"/>
            <a:ext cx="5143500" cy="519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mn-MN" sz="2800" dirty="0">
                <a:solidFill>
                  <a:srgbClr val="009E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Сумын нийт хүүхэд </a:t>
            </a:r>
            <a:r>
              <a:rPr lang="mn-MN" sz="2800" b="1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5055</a:t>
            </a:r>
            <a:endParaRPr lang="en-US" sz="2800" b="1" dirty="0">
              <a:solidFill>
                <a:srgbClr val="0070C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541106-9B12-4BE6-A13D-5EDE899EC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7" y="241400"/>
            <a:ext cx="1173799" cy="109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713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4454">
        <p15:prstTrans prst="drape"/>
      </p:transition>
    </mc:Choice>
    <mc:Fallback>
      <p:transition spd="slow" advTm="4454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61B0D9-DF0A-44CF-8616-B25EC1B95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36" y="1375796"/>
            <a:ext cx="2651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2800" dirty="0">
                <a:solidFill>
                  <a:srgbClr val="009E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Эмэгтэй </a:t>
            </a:r>
            <a:r>
              <a:rPr lang="mn-MN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2521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8FEF83-B99C-4392-AA6D-7DF0B95F612A}"/>
              </a:ext>
            </a:extLst>
          </p:cNvPr>
          <p:cNvSpPr/>
          <p:nvPr/>
        </p:nvSpPr>
        <p:spPr>
          <a:xfrm>
            <a:off x="4959081" y="1368623"/>
            <a:ext cx="2505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2800" dirty="0">
                <a:solidFill>
                  <a:srgbClr val="009E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Эрэгтэй</a:t>
            </a:r>
            <a:r>
              <a:rPr lang="mn-MN" sz="28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mn-MN" sz="2800" b="1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2576</a:t>
            </a:r>
            <a:r>
              <a:rPr lang="mn-MN" sz="28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cs typeface="Arial" panose="020B0604020202020204" pitchFamily="34" charset="0"/>
            </a:endParaRPr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477C4068-CC8C-4D2B-81A0-0EA43EF2346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" y="2278971"/>
            <a:ext cx="6537960" cy="307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1B4A79-410D-4D42-A9E4-242C41A15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7" y="241400"/>
            <a:ext cx="1173799" cy="109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98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>
            <a:extLst>
              <a:ext uri="{FF2B5EF4-FFF2-40B4-BE49-F238E27FC236}">
                <a16:creationId xmlns:a16="http://schemas.microsoft.com/office/drawing/2014/main" id="{659AF374-A1B4-44EA-8AEF-17C514BDB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49" y="1828800"/>
            <a:ext cx="5879773" cy="361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84B2F52-BF69-46AB-BDE1-EF5236FA6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726" y="476071"/>
            <a:ext cx="58797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>
                <a:solidFill>
                  <a:srgbClr val="009E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Ерөнхий боловсролын 3 сургуулийн </a:t>
            </a:r>
          </a:p>
          <a:p>
            <a:pPr algn="ctr"/>
            <a:r>
              <a:rPr lang="mn-MN" sz="2400" dirty="0">
                <a:solidFill>
                  <a:srgbClr val="009E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 бүлэгт </a:t>
            </a:r>
            <a:r>
              <a:rPr lang="mn-MN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2914</a:t>
            </a:r>
            <a:r>
              <a:rPr lang="mn-MN" sz="2400" b="1" dirty="0">
                <a:solidFill>
                  <a:srgbClr val="009E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mn-MN" sz="2400" dirty="0">
                <a:solidFill>
                  <a:srgbClr val="009E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хүүхэд суралцаж байна. </a:t>
            </a:r>
            <a:endParaRPr lang="en-US" sz="2400" dirty="0">
              <a:solidFill>
                <a:srgbClr val="009E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F526D-7F21-4E2A-8400-15AB96AC7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7" y="241400"/>
            <a:ext cx="1173799" cy="109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35554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D2541B-F09B-44D3-A2B3-C37CA462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86432"/>
            <a:ext cx="7773670" cy="164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n-MN" sz="2800" dirty="0">
                <a:solidFill>
                  <a:srgbClr val="009E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Сургуулийн өмнөх боловсролын 7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n-MN" sz="2800" dirty="0">
                <a:solidFill>
                  <a:srgbClr val="009E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цэцэрлэгийн 37 бүлэгт </a:t>
            </a:r>
            <a:r>
              <a:rPr lang="mn-MN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1241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n-MN" sz="2800" dirty="0">
                <a:solidFill>
                  <a:srgbClr val="009E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хүүхэд суралцаж байна.</a:t>
            </a:r>
            <a:endParaRPr lang="en-US" sz="2800" dirty="0">
              <a:solidFill>
                <a:srgbClr val="009E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Цэцэрлэгийн хүүхдүүдэд ямар хоол өгөх хэрэгтэй вэ">
            <a:extLst>
              <a:ext uri="{FF2B5EF4-FFF2-40B4-BE49-F238E27FC236}">
                <a16:creationId xmlns:a16="http://schemas.microsoft.com/office/drawing/2014/main" id="{823FE6B6-92DF-40E3-BCFD-F9963C0D3EF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828800"/>
            <a:ext cx="6206489" cy="362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AE57B2-03DB-4FB1-A9F8-7C55733C9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7" y="241400"/>
            <a:ext cx="1173799" cy="109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39168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Backtoschool_presentation">
  <a:themeElements>
    <a:clrScheme name="Back to school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ack to school presentatio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ack to school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 to school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 to school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 to school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 to school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 to school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 to school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 to school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 to school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 to school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 to school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 to school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Backtoschool_presentation</Template>
  <TotalTime>1023</TotalTime>
  <Words>160</Words>
  <Application>Microsoft Office PowerPoint</Application>
  <PresentationFormat>On-screen Show (4:3)</PresentationFormat>
  <Paragraphs>38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Comic Sans MS</vt:lpstr>
      <vt:lpstr>Symbol</vt:lpstr>
      <vt:lpstr>Backtoschool_presentation</vt:lpstr>
      <vt:lpstr>Crayons</vt:lpstr>
      <vt:lpstr>Энхрий бяцхан үрсдээ эх үрсийн баярын мэнд дэвшүүлье.</vt:lpstr>
      <vt:lpstr>Говьсүмбэр</vt:lpstr>
      <vt:lpstr>PowerPoint Presentation</vt:lpstr>
      <vt:lpstr>Ерөнхий боловсролын 5 сургуулийн  136 бүлэгт 3796 хүүхэд суралцаж байна</vt:lpstr>
      <vt:lpstr>Сургуулийн өмнөх боловсролын 11   цэцэрлэгийн 60 бүлэгт 1895  хүүхэд суралцаж байна. </vt:lpstr>
      <vt:lpstr>Сүмбэр сум</vt:lpstr>
      <vt:lpstr>Эмэгтэй 2521  </vt:lpstr>
      <vt:lpstr>Ерөнхий боловсролын 3 сургуулийн  100 бүлэгт 2914 хүүхэд суралцаж байна. </vt:lpstr>
      <vt:lpstr>Сургуулийн өмнөх боловсролын 7   цэцэрлэгийн 37 бүлэгт 1241  хүүхэд суралцаж байна.</vt:lpstr>
      <vt:lpstr>Шивээговь сум</vt:lpstr>
      <vt:lpstr>Эмэгтэй 696</vt:lpstr>
      <vt:lpstr>Ерөнхий боловсролын 1 сургуулийн  27 бүлэгт 740 хүүхэд суралцаж байна. </vt:lpstr>
      <vt:lpstr>Сургуулийн өмнөх боловсролын 2   цэцэрлэгийн 13 бүлэгт 375  хүүхэд суралцаж байна.</vt:lpstr>
      <vt:lpstr>Баянтал сум</vt:lpstr>
      <vt:lpstr>Эмэгтэй 201</vt:lpstr>
      <vt:lpstr>Ерөнхий боловсролын 1 сургуулийн  9 бүлэгт 143 хүүхэд суралцаж байна. </vt:lpstr>
      <vt:lpstr>Сургуулийн өмнөх боловсролын 1   цэцэрлэгийн 4 бүлэгт 108  хүүхэд суралцаж байна.</vt:lpstr>
      <vt:lpstr>Хүүхдүүдээ сайхан баярлаарай.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Ерөнхий боловсролын сургууль</dc:title>
  <dc:creator>Munguntsetseg</dc:creator>
  <cp:lastModifiedBy>Otgonbayar_Ya</cp:lastModifiedBy>
  <cp:revision>68</cp:revision>
  <dcterms:created xsi:type="dcterms:W3CDTF">2019-10-18T04:23:36Z</dcterms:created>
  <dcterms:modified xsi:type="dcterms:W3CDTF">2020-05-27T06:11:22Z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