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86" autoAdjust="0"/>
  </p:normalViewPr>
  <p:slideViewPr>
    <p:cSldViewPr>
      <p:cViewPr varScale="1">
        <p:scale>
          <a:sx n="64" d="100"/>
          <a:sy n="64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төрсөн хүүхэд сүүлийн 5 жилийн </a:t>
            </a:r>
          </a:p>
          <a:p>
            <a:pPr>
              <a:defRPr sz="12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</a:t>
            </a:r>
            <a:endParaRPr lang="en-US" sz="1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72592510443237"/>
          <c:y val="7.21457998700482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03030303030304E-2"/>
          <c:y val="0.3767839210235992"/>
          <c:w val="0.94444444444444442"/>
          <c:h val="0.4618128942255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387</c:v>
                </c:pt>
                <c:pt idx="1">
                  <c:v>346</c:v>
                </c:pt>
                <c:pt idx="2">
                  <c:v>395</c:v>
                </c:pt>
                <c:pt idx="3">
                  <c:v>372</c:v>
                </c:pt>
                <c:pt idx="4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A-4D50-9FEA-2BF018C99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193</c:v>
                </c:pt>
                <c:pt idx="1">
                  <c:v>185</c:v>
                </c:pt>
                <c:pt idx="2">
                  <c:v>200</c:v>
                </c:pt>
                <c:pt idx="3">
                  <c:v>196</c:v>
                </c:pt>
                <c:pt idx="4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A-4D50-9FEA-2BF018C996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194</c:v>
                </c:pt>
                <c:pt idx="1">
                  <c:v>161</c:v>
                </c:pt>
                <c:pt idx="2">
                  <c:v>195</c:v>
                </c:pt>
                <c:pt idx="3">
                  <c:v>176</c:v>
                </c:pt>
                <c:pt idx="4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A-4D50-9FEA-2BF018C99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486848"/>
        <c:axId val="128242432"/>
      </c:barChart>
      <c:catAx>
        <c:axId val="113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8242432"/>
        <c:crosses val="autoZero"/>
        <c:auto val="1"/>
        <c:lblAlgn val="ctr"/>
        <c:lblOffset val="100"/>
        <c:noMultiLvlLbl val="0"/>
      </c:catAx>
      <c:valAx>
        <c:axId val="1282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486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77812280507189"/>
          <c:y val="0.22795461344387183"/>
          <c:w val="0.61644356955380575"/>
          <c:h val="9.835039420423787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978937951708"/>
          <c:y val="4.4096569491924031E-2"/>
          <c:w val="0.66554189260238716"/>
          <c:h val="0.655401768779008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13312"/>
        <c:axId val="60814848"/>
      </c:barChart>
      <c:catAx>
        <c:axId val="6081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0814848"/>
        <c:crosses val="autoZero"/>
        <c:auto val="1"/>
        <c:lblAlgn val="ctr"/>
        <c:lblOffset val="100"/>
        <c:noMultiLvlLbl val="0"/>
      </c:catAx>
      <c:valAx>
        <c:axId val="608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813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201224846894138"/>
          <c:y val="0.84210180658893474"/>
          <c:w val="0.67597550306211729"/>
          <c:h val="7.0519422074179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хорогдсон том мал</a:t>
            </a:r>
            <a:endParaRPr lang="en-US" sz="1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12134186351706"/>
          <c:y val="5.392158944016884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247</c:v>
                </c:pt>
                <c:pt idx="2">
                  <c:v>240</c:v>
                </c:pt>
                <c:pt idx="3">
                  <c:v>3072</c:v>
                </c:pt>
                <c:pt idx="4">
                  <c:v>4740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0-465C-AE37-91433BC4C4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586240"/>
        <c:axId val="60620800"/>
      </c:barChart>
      <c:catAx>
        <c:axId val="605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0620800"/>
        <c:crosses val="autoZero"/>
        <c:auto val="1"/>
        <c:lblAlgn val="ctr"/>
        <c:lblOffset val="100"/>
        <c:noMultiLvlLbl val="0"/>
      </c:catAx>
      <c:valAx>
        <c:axId val="6062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9026208810294E-2"/>
          <c:y val="5.307545302644362E-2"/>
          <c:w val="0.90308097379118968"/>
          <c:h val="0.653691721814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35621.199999999997</c:v>
                </c:pt>
                <c:pt idx="1">
                  <c:v>33844.300000000003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2-4CED-840C-7A75B69F1B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39681.199999999997</c:v>
                </c:pt>
                <c:pt idx="1">
                  <c:v>41041.800000000003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2-4CED-840C-7A75B69F1B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 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37924.6</c:v>
                </c:pt>
                <c:pt idx="1">
                  <c:v>40762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2-4CED-840C-7A75B69F1B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 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39450.6</c:v>
                </c:pt>
                <c:pt idx="1">
                  <c:v>45181.8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02-4CED-840C-7A75B69F1B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X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51580.6</c:v>
                </c:pt>
                <c:pt idx="1">
                  <c:v>45989.8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2-4CED-840C-7A75B69F1B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27072"/>
        <c:axId val="61028608"/>
      </c:barChart>
      <c:catAx>
        <c:axId val="61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1028608"/>
        <c:crosses val="autoZero"/>
        <c:auto val="1"/>
        <c:lblAlgn val="ctr"/>
        <c:lblOffset val="100"/>
        <c:noMultiLvlLbl val="0"/>
      </c:catAx>
      <c:valAx>
        <c:axId val="610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1027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X</c:v>
                </c:pt>
                <c:pt idx="1">
                  <c:v>2020 X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13349.5</c:v>
                </c:pt>
                <c:pt idx="1">
                  <c:v>9099.1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7-4D78-B17F-6853220B6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X</c:v>
                </c:pt>
                <c:pt idx="1">
                  <c:v>2020 X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12785.5</c:v>
                </c:pt>
                <c:pt idx="1">
                  <c:v>16264.3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7-4D78-B17F-6853220B6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346432"/>
        <c:axId val="67347968"/>
      </c:barChart>
      <c:catAx>
        <c:axId val="67346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67347968"/>
        <c:crosses val="autoZero"/>
        <c:auto val="1"/>
        <c:lblAlgn val="ctr"/>
        <c:lblOffset val="100"/>
        <c:noMultiLvlLbl val="0"/>
      </c:catAx>
      <c:valAx>
        <c:axId val="6734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346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 төрсөн хүүхдийн хүйсийн харьцаа </a:t>
            </a:r>
            <a:endParaRPr lang="en-US" sz="1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4902530387585"/>
          <c:y val="4.347815898012748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17063765087611E-2"/>
          <c:y val="0.43721128608923882"/>
          <c:w val="0.89387797399111524"/>
          <c:h val="0.497312523434570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2096488655250471"/>
                  <c:y val="3.4845800524934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CC-4154-A1D2-8A61A285EDBA}"/>
                </c:ext>
              </c:extLst>
            </c:dLbl>
            <c:dLbl>
              <c:idx val="1"/>
              <c:layout>
                <c:manualLayout>
                  <c:x val="0.22786739036261239"/>
                  <c:y val="-7.13488938882639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CC-4154-A1D2-8A61A285E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Эрэгтэй </c:v>
                </c:pt>
                <c:pt idx="1">
                  <c:v>эмэгтэй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163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C-4A7E-9C41-797E2A160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0102472627814727"/>
          <c:y val="0.31703037120359956"/>
          <c:w val="0.61174426012282446"/>
          <c:h val="0.1147375328083989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5275590551182"/>
          <c:y val="0.21247556853009938"/>
          <c:w val="0.8107805774278215"/>
          <c:h val="0.51479725978523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Ажилгүй иргэдийн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2020 X</c:v>
                </c:pt>
                <c:pt idx="1">
                  <c:v>2019 X</c:v>
                </c:pt>
                <c:pt idx="2">
                  <c:v>2018 X</c:v>
                </c:pt>
                <c:pt idx="3">
                  <c:v>2017 X</c:v>
                </c:pt>
                <c:pt idx="4">
                  <c:v>2016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170</c:v>
                </c:pt>
                <c:pt idx="1">
                  <c:v>206</c:v>
                </c:pt>
                <c:pt idx="2">
                  <c:v>217</c:v>
                </c:pt>
                <c:pt idx="3">
                  <c:v>280</c:v>
                </c:pt>
                <c:pt idx="4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A-4E39-BA3E-648822F13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69760"/>
        <c:axId val="49293184"/>
      </c:barChart>
      <c:catAx>
        <c:axId val="4926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293184"/>
        <c:crosses val="autoZero"/>
        <c:auto val="1"/>
        <c:lblAlgn val="ctr"/>
        <c:lblOffset val="100"/>
        <c:noMultiLvlLbl val="0"/>
      </c:catAx>
      <c:valAx>
        <c:axId val="492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26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627559055118113"/>
          <c:y val="4.5454621236497759E-2"/>
          <c:w val="0.66039107611548553"/>
          <c:h val="0.1266168395278259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mn-MN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90912073490815"/>
          <c:y val="0.15893438320209971"/>
          <c:w val="0.80289643482064743"/>
          <c:h val="0.56106561679790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 хайгч, ажилгүй иргэд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156</c:v>
                </c:pt>
                <c:pt idx="1">
                  <c:v>185</c:v>
                </c:pt>
                <c:pt idx="2">
                  <c:v>154</c:v>
                </c:pt>
                <c:pt idx="3">
                  <c:v>143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A-4951-B609-53306E751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78048"/>
        <c:axId val="49380736"/>
      </c:barChart>
      <c:catAx>
        <c:axId val="49378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380736"/>
        <c:crosses val="autoZero"/>
        <c:auto val="1"/>
        <c:lblAlgn val="ctr"/>
        <c:lblOffset val="100"/>
        <c:noMultiLvlLbl val="0"/>
      </c:catAx>
      <c:valAx>
        <c:axId val="4938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78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833333333333332E-2"/>
          <c:y val="3.6358005249343829E-2"/>
          <c:w val="0.77320620078740154"/>
          <c:h val="0.1205527559055118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0" dirty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lang="mn-MN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зуучлагдсан иргэн, сүүлийн 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жилийн 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дугаар сард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263242662848962"/>
          <c:y val="3.07017543859649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51807444523979"/>
          <c:y val="0.17143907998342311"/>
          <c:w val="0.85281525888809351"/>
          <c:h val="0.619259911589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Ажилд зуучлагдсан иргэн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2017 X</c:v>
                </c:pt>
                <c:pt idx="1">
                  <c:v>2018 X</c:v>
                </c:pt>
                <c:pt idx="2">
                  <c:v>2019 X</c:v>
                </c:pt>
                <c:pt idx="3">
                  <c:v>2020 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63</c:v>
                </c:pt>
                <c:pt idx="2">
                  <c:v>60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1-480B-B234-2F214E3387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2017 X</c:v>
                </c:pt>
                <c:pt idx="1">
                  <c:v>2018 X</c:v>
                </c:pt>
                <c:pt idx="2">
                  <c:v>2019 X</c:v>
                </c:pt>
                <c:pt idx="3">
                  <c:v>2020 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44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1-480B-B234-2F214E3387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2017 X</c:v>
                </c:pt>
                <c:pt idx="1">
                  <c:v>2018 X</c:v>
                </c:pt>
                <c:pt idx="2">
                  <c:v>2019 X</c:v>
                </c:pt>
                <c:pt idx="3">
                  <c:v>2020 X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30</c:v>
                </c:pt>
                <c:pt idx="2">
                  <c:v>16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1-480B-B234-2F214E338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408640"/>
        <c:axId val="50610560"/>
      </c:barChart>
      <c:catAx>
        <c:axId val="4940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0610560"/>
        <c:crosses val="autoZero"/>
        <c:auto val="1"/>
        <c:lblAlgn val="ctr"/>
        <c:lblOffset val="100"/>
        <c:noMultiLvlLbl val="0"/>
      </c:catAx>
      <c:valAx>
        <c:axId val="506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9408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хохирол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352</c:v>
                </c:pt>
                <c:pt idx="1">
                  <c:v>278</c:v>
                </c:pt>
                <c:pt idx="2">
                  <c:v>535</c:v>
                </c:pt>
                <c:pt idx="3">
                  <c:v>240.8</c:v>
                </c:pt>
                <c:pt idx="4">
                  <c:v>277.8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7-448D-A907-07A3B400C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нөхөн төлүүлсэн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271</c:v>
                </c:pt>
                <c:pt idx="1">
                  <c:v>195</c:v>
                </c:pt>
                <c:pt idx="2">
                  <c:v>234.7</c:v>
                </c:pt>
                <c:pt idx="3">
                  <c:v>85.5</c:v>
                </c:pt>
                <c:pt idx="4">
                  <c:v>146.4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7-448D-A907-07A3B400C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57120"/>
        <c:axId val="60758656"/>
      </c:barChart>
      <c:catAx>
        <c:axId val="607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0758656"/>
        <c:crosses val="autoZero"/>
        <c:auto val="1"/>
        <c:lblAlgn val="ctr"/>
        <c:lblOffset val="100"/>
        <c:noMultiLvlLbl val="0"/>
      </c:catAx>
      <c:valAx>
        <c:axId val="60758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07571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4814814814814"/>
          <c:y val="0.21938821985487109"/>
          <c:w val="0.72222222222222221"/>
          <c:h val="0.6395981936081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гэмт хэргийн тоо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168</c:v>
                </c:pt>
                <c:pt idx="1">
                  <c:v>152</c:v>
                </c:pt>
                <c:pt idx="2">
                  <c:v>138</c:v>
                </c:pt>
                <c:pt idx="3">
                  <c:v>128</c:v>
                </c:pt>
                <c:pt idx="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2-4D2C-885E-2B8B1B769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818944"/>
        <c:axId val="60830080"/>
      </c:barChart>
      <c:catAx>
        <c:axId val="6081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0830080"/>
        <c:crosses val="autoZero"/>
        <c:auto val="1"/>
        <c:lblAlgn val="ctr"/>
        <c:lblOffset val="100"/>
        <c:noMultiLvlLbl val="0"/>
      </c:catAx>
      <c:valAx>
        <c:axId val="6083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81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00913774667055"/>
          <c:y val="8.8235294117647065E-2"/>
          <c:w val="0.37398148148148147"/>
          <c:h val="8.5801682877875554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sz="1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хэргийн улмаас нас барсан , гэмтсэн хүн, сүүлийн 5 жилийн </a:t>
            </a:r>
            <a:r>
              <a:rPr lang="en-US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200" b="0" baseline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200" b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</a:t>
            </a:r>
            <a:endParaRPr lang="en-US" sz="1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367900820908025"/>
          <c:y val="1.55122087011850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11866867705365"/>
          <c:y val="0.38284617831861928"/>
          <c:w val="0.77087423912436481"/>
          <c:h val="0.61715382168138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F9D-9F40-FABBEFE82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хохирсон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108</c:v>
                </c:pt>
                <c:pt idx="1">
                  <c:v>103</c:v>
                </c:pt>
                <c:pt idx="2">
                  <c:v>86</c:v>
                </c:pt>
                <c:pt idx="3">
                  <c:v>71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0-4F9D-9F40-FABBEFE828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872192"/>
        <c:axId val="60873728"/>
      </c:barChart>
      <c:catAx>
        <c:axId val="6087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0873728"/>
        <c:crosses val="autoZero"/>
        <c:auto val="1"/>
        <c:lblAlgn val="ctr"/>
        <c:lblOffset val="100"/>
        <c:noMultiLvlLbl val="0"/>
      </c:catAx>
      <c:valAx>
        <c:axId val="608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8721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X</c:v>
                </c:pt>
                <c:pt idx="1">
                  <c:v>2017 X</c:v>
                </c:pt>
                <c:pt idx="2">
                  <c:v>2018 X</c:v>
                </c:pt>
                <c:pt idx="3">
                  <c:v>2019 X</c:v>
                </c:pt>
                <c:pt idx="4">
                  <c:v>2020 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148449</c:v>
                </c:pt>
                <c:pt idx="1">
                  <c:v>140271</c:v>
                </c:pt>
                <c:pt idx="2">
                  <c:v>120921</c:v>
                </c:pt>
                <c:pt idx="3">
                  <c:v>154568</c:v>
                </c:pt>
                <c:pt idx="4">
                  <c:v>163307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4-45F3-A9E7-53953BDC4C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86400"/>
        <c:axId val="60979456"/>
      </c:barChart>
      <c:catAx>
        <c:axId val="6088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60979456"/>
        <c:crosses val="autoZero"/>
        <c:auto val="1"/>
        <c:lblAlgn val="ctr"/>
        <c:lblOffset val="100"/>
        <c:noMultiLvlLbl val="0"/>
      </c:catAx>
      <c:valAx>
        <c:axId val="609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886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1B9B-4EBE-4CDD-905C-0EF4EDBECFA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7C6C-0F79-4306-B814-14260634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hart" Target="../charts/chart9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chart" Target="../charts/chart11.xml"/><Relationship Id="rId4" Type="http://schemas.openxmlformats.org/officeDocument/2006/relationships/image" Target="../media/image24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0"/>
            <a:ext cx="6327776" cy="1112838"/>
          </a:xfrm>
          <a:ln>
            <a:noFill/>
          </a:ln>
        </p:spPr>
        <p:txBody>
          <a:bodyPr>
            <a:noAutofit/>
          </a:bodyPr>
          <a:lstStyle/>
          <a:p>
            <a:r>
              <a:rPr lang="mn-MN" sz="3600" dirty="0">
                <a:ln w="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статистикийн хэлтэс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099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mn-M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нийгэм, эдийн засгийн үзүүлэлтүүд</a:t>
            </a:r>
          </a:p>
          <a:p>
            <a:pPr marL="0" indent="0" algn="ctr">
              <a:buNone/>
            </a:pPr>
            <a:r>
              <a:rPr lang="mn-M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/20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байдлаар/</a:t>
            </a:r>
          </a:p>
          <a:p>
            <a:pPr marL="0" indent="0" algn="ctr">
              <a:buNone/>
            </a:pPr>
            <a:endParaRPr lang="mn-MN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mn-MN" sz="1000" dirty="0">
                <a:solidFill>
                  <a:srgbClr val="0000FF"/>
                </a:solidFill>
              </a:rPr>
              <a:t> </a:t>
            </a:r>
            <a:endParaRPr lang="en-US" sz="1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mn-MN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mn-MN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Говьсүмбэр аймгийн Нутгийн удирдлагын ордон , 321 тоот               7054322, 70543017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Govisumber.nso.mn       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</a:t>
            </a:r>
            <a:r>
              <a:rPr lang="mn-MN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Статистикийн хэлтэс 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9" y="5360469"/>
            <a:ext cx="801689" cy="10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5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1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84470"/>
            <a:ext cx="209550" cy="2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94324"/>
            <a:ext cx="228600" cy="2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83932"/>
            <a:ext cx="2658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94324"/>
            <a:ext cx="219075" cy="1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564728" y="5870061"/>
            <a:ext cx="7160172" cy="1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4ECCC-6481-4676-8BB2-2E835163FA13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Анхаарал хандуулсанд баярлалаа.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1"/>
            <a:ext cx="6327776" cy="609599"/>
          </a:xfrm>
        </p:spPr>
        <p:txBody>
          <a:bodyPr>
            <a:noAutofit/>
          </a:bodyPr>
          <a:lstStyle/>
          <a:p>
            <a:r>
              <a:rPr lang="mn-MN" sz="3600" dirty="0">
                <a:ln w="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Шинээр төрсөн хүүхэд</a:t>
            </a:r>
            <a:r>
              <a:rPr lang="mn-MN" sz="3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20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32680413"/>
              </p:ext>
            </p:extLst>
          </p:nvPr>
        </p:nvGraphicFramePr>
        <p:xfrm>
          <a:off x="228600" y="990599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19800" y="1066800"/>
            <a:ext cx="27432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газрын мэдээгээр 20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 мэндэлсэн байна. Энэ нь өнгөрсөн оны мөн үетэй харьцуулахад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төрсөн хүүхдийн тоо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mn-MN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байна. 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38784091"/>
              </p:ext>
            </p:extLst>
          </p:nvPr>
        </p:nvGraphicFramePr>
        <p:xfrm>
          <a:off x="5638800" y="2819400"/>
          <a:ext cx="33242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5145223"/>
            <a:ext cx="1343025" cy="6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18" y="5159632"/>
            <a:ext cx="1295400" cy="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29400" y="6012962"/>
            <a:ext cx="685799" cy="2848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1600" y="4343400"/>
            <a:ext cx="3733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Төрсөн хүүхэд, сүүлийн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жилийн эхний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-р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,хамгийн их,хамгийн бага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973324" y="5581650"/>
            <a:ext cx="531876" cy="590550"/>
          </a:xfrm>
          <a:prstGeom prst="triangle">
            <a:avLst>
              <a:gd name="adj" fmla="val 41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/>
          <p:cNvSpPr/>
          <p:nvPr/>
        </p:nvSpPr>
        <p:spPr>
          <a:xfrm>
            <a:off x="2514600" y="5581650"/>
            <a:ext cx="533400" cy="590550"/>
          </a:xfrm>
          <a:prstGeom prst="flowChartMer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295400" y="558165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</p:cNvCxnSpPr>
          <p:nvPr/>
        </p:nvCxnSpPr>
        <p:spPr>
          <a:xfrm>
            <a:off x="3505200" y="6172200"/>
            <a:ext cx="114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18369"/>
            <a:ext cx="1085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484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18566" y="6012961"/>
            <a:ext cx="622067" cy="2848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399" y="5635382"/>
            <a:ext cx="1219201" cy="34738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X-346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5711985"/>
            <a:ext cx="1447800" cy="3233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X-395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mn-MN" sz="3600" dirty="0">
                <a:ln w="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 хайгч иргэд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038600" cy="52339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 хайгч ажилгүй иргэд, сүүлийн 5 жилийн  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48505" y="952629"/>
            <a:ext cx="3733800" cy="5217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иргэд,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сүүлийн 5 жилийн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66494546"/>
              </p:ext>
            </p:extLst>
          </p:nvPr>
        </p:nvGraphicFramePr>
        <p:xfrm>
          <a:off x="685800" y="1447800"/>
          <a:ext cx="3810000" cy="179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1"/>
            <a:ext cx="1371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06565748"/>
              </p:ext>
            </p:extLst>
          </p:nvPr>
        </p:nvGraphicFramePr>
        <p:xfrm>
          <a:off x="4876800" y="15240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813665" y="3225885"/>
            <a:ext cx="3581829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Ажил хайгч ажилгүй иргэдийн тоо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байгаагийн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нь эмэгтэйчүүд байна. </a:t>
            </a:r>
          </a:p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Ажил хайгч ажилгүй иргэдийг насны бүлгээр нь авч үзвэл 15-24 насны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25-34 насны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35-44 насны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45-54 насны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55 түүнээс дээш насны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иргэн байна.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1"/>
            <a:ext cx="811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16295038"/>
              </p:ext>
            </p:extLst>
          </p:nvPr>
        </p:nvGraphicFramePr>
        <p:xfrm>
          <a:off x="883920" y="3015444"/>
          <a:ext cx="3352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7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хэргийн тоо, сүүлийн 5 жилийн 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  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38600" cy="5562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mn-M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,сүүлийн 5 жилийн 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сард, сая төг  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2496326"/>
              </p:ext>
            </p:extLst>
          </p:nvPr>
        </p:nvGraphicFramePr>
        <p:xfrm>
          <a:off x="4724400" y="1828800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72662028"/>
              </p:ext>
            </p:extLst>
          </p:nvPr>
        </p:nvGraphicFramePr>
        <p:xfrm>
          <a:off x="179832" y="1500981"/>
          <a:ext cx="4114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90842971"/>
              </p:ext>
            </p:extLst>
          </p:nvPr>
        </p:nvGraphicFramePr>
        <p:xfrm>
          <a:off x="694944" y="37719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799"/>
            <a:ext cx="13716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D883545-FAAB-477C-8944-5541A1D6E3F8}"/>
              </a:ext>
            </a:extLst>
          </p:cNvPr>
          <p:cNvSpPr txBox="1">
            <a:spLocks/>
          </p:cNvSpPr>
          <p:nvPr/>
        </p:nvSpPr>
        <p:spPr>
          <a:xfrm>
            <a:off x="625603" y="304799"/>
            <a:ext cx="7772400" cy="685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 хэрэг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4DDC0ADC-F0D2-42C0-9272-E8DCF707A6E8}"/>
              </a:ext>
            </a:extLst>
          </p:cNvPr>
          <p:cNvSpPr/>
          <p:nvPr/>
        </p:nvSpPr>
        <p:spPr>
          <a:xfrm>
            <a:off x="4813665" y="4495799"/>
            <a:ext cx="3581829" cy="16303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 давхардсан тоогоор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хүн эрүүлжүүлэгдсэн нь өмнөх оны мөн үеэс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хүнээр буюу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7.7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251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12786"/>
            <a:ext cx="7620000" cy="904852"/>
          </a:xfrm>
        </p:spPr>
        <p:txBody>
          <a:bodyPr>
            <a:normAutofit/>
          </a:bodyPr>
          <a:lstStyle/>
          <a:p>
            <a:r>
              <a:rPr lang="mn-M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Бойжсон төл, толгой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28867" y="1531160"/>
            <a:ext cx="305231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2" y="1952685"/>
            <a:ext cx="859954" cy="70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2" y="2798483"/>
            <a:ext cx="845770" cy="8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8" y="5372452"/>
            <a:ext cx="1049208" cy="9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" y="4637538"/>
            <a:ext cx="1064922" cy="8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6" y="3760825"/>
            <a:ext cx="792386" cy="81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429869" y="1952685"/>
            <a:ext cx="2066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463332" y="1952685"/>
            <a:ext cx="0" cy="417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043221" y="1682302"/>
            <a:ext cx="3546953" cy="1136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2020 онд төллөвөл зохих нийт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11864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хээлтэгчийн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171533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буюу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80.9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 хувь нь төллөсөн  байна.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172057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төлөөс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163307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буюу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94.9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хувь нь бойжиж байна.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089513547"/>
              </p:ext>
            </p:extLst>
          </p:nvPr>
        </p:nvGraphicFramePr>
        <p:xfrm>
          <a:off x="5105400" y="3566576"/>
          <a:ext cx="3524428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2011732" y="1525422"/>
            <a:ext cx="1177332" cy="4117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5783" y="1533484"/>
            <a:ext cx="1148628" cy="434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H="1" flipV="1">
            <a:off x="2278757" y="2230298"/>
            <a:ext cx="914399" cy="2738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1791" y="2221155"/>
            <a:ext cx="840209" cy="292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156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5445" y="4865273"/>
            <a:ext cx="850157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83941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73" y="5696742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68573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1881" y="4043955"/>
            <a:ext cx="891575" cy="30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4889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0853" y="4043955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3681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94648" y="4858942"/>
            <a:ext cx="882614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81123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71567" y="5696742"/>
            <a:ext cx="938213" cy="32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66986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9573" y="3046978"/>
            <a:ext cx="854105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5748</a:t>
            </a:r>
          </a:p>
        </p:txBody>
      </p:sp>
      <p:sp>
        <p:nvSpPr>
          <p:cNvPr id="31" name="Rectangle 30"/>
          <p:cNvSpPr/>
          <p:nvPr/>
        </p:nvSpPr>
        <p:spPr>
          <a:xfrm rot="10800000" flipH="1" flipV="1">
            <a:off x="2278756" y="3046978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4003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B387171-D442-41E3-B27A-E360AEA22C55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4A82033-E4E8-41F0-B457-DC71FD769972}"/>
              </a:ext>
            </a:extLst>
          </p:cNvPr>
          <p:cNvSpPr txBox="1">
            <a:spLocks/>
          </p:cNvSpPr>
          <p:nvPr/>
        </p:nvSpPr>
        <p:spPr>
          <a:xfrm>
            <a:off x="5334000" y="3046978"/>
            <a:ext cx="3048000" cy="427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Бойжсон төл, сүүлийн 5 жилийн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малын зүй бус хорогдол 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923257"/>
            <a:ext cx="8229600" cy="3944144"/>
          </a:xfrm>
        </p:spPr>
        <p:txBody>
          <a:bodyPr/>
          <a:lstStyle/>
          <a:p>
            <a:pPr marL="0" indent="0">
              <a:buNone/>
            </a:pPr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7953" y="2286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8992"/>
            <a:ext cx="817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769"/>
            <a:ext cx="10969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5966"/>
            <a:ext cx="9636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7769"/>
            <a:ext cx="671512" cy="6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024799"/>
              </p:ext>
            </p:extLst>
          </p:nvPr>
        </p:nvGraphicFramePr>
        <p:xfrm>
          <a:off x="304800" y="2263427"/>
          <a:ext cx="1401763" cy="31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11341"/>
              </p:ext>
            </p:extLst>
          </p:nvPr>
        </p:nvGraphicFramePr>
        <p:xfrm>
          <a:off x="452833" y="5036198"/>
          <a:ext cx="5441160" cy="838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71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53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mn-M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ХОРОГДОЛ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82113" y="2359152"/>
            <a:ext cx="22860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төллөх насны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11864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хээлтэгч малаас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171533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хээлтэгч төллөсөн байна. 2020 оны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р сарын байдлаар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8300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толгой том мал зүй бусаар хорогдсон байна. Өмнөх оны мөн үетэй харьцуулбал том малын хорогдол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дахин өссөн байна. Том малын зүй бус хорогдлын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2103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буюу 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5.3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хувь нь хээлтэгч мал байна.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39338122"/>
              </p:ext>
            </p:extLst>
          </p:nvPr>
        </p:nvGraphicFramePr>
        <p:xfrm>
          <a:off x="452833" y="1923256"/>
          <a:ext cx="60960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7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7653" y="149143"/>
            <a:ext cx="8229600" cy="838911"/>
          </a:xfrm>
        </p:spPr>
        <p:txBody>
          <a:bodyPr/>
          <a:lstStyle/>
          <a:p>
            <a:r>
              <a:rPr lang="mn-MN" sz="36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r>
              <a:rPr lang="mn-MN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1" y="1341437"/>
            <a:ext cx="89154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574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2286000" cy="13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2" y="847967"/>
            <a:ext cx="2057400" cy="1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0482"/>
            <a:ext cx="2133600" cy="11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230990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Боловсруулах салбарын бүтээгдэхүүн үйлдвэрлэл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106.9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 болж, борлуулалт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130.2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 болсон байна.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9550" y="2719826"/>
            <a:ext cx="2628900" cy="14330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Шивээ-Овоо ХК  нийт бүтээгдэхүүний 9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хувь буюу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9.6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төгрөгийн бүтээгдэхүүн үйлдвэрлэж, нийт борлуулалтын 9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хувь буюу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44.1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төгрөгийн бүтээгдэхүүн борлуулсан байна.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174734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Цахилгаан ,дулаан, эрчим  хүчний үйлдвэрлэл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 болж, борлуулалт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тэрбум төгрөг болсон байна.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15839565"/>
              </p:ext>
            </p:extLst>
          </p:nvPr>
        </p:nvGraphicFramePr>
        <p:xfrm>
          <a:off x="2286000" y="4171952"/>
          <a:ext cx="5067300" cy="25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667127"/>
            <a:ext cx="3905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2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8392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mn-M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64595"/>
              </p:ext>
            </p:extLst>
          </p:nvPr>
        </p:nvGraphicFramePr>
        <p:xfrm>
          <a:off x="838200" y="1290555"/>
          <a:ext cx="7086600" cy="4027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Бараа  үйлчилгээний бүлэг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2020.10/ 2019.10/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2020.10/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2019.12/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2020.10/ 2020.09/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Ерөнхий индекс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102.5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бараа, ундаа, ус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107.2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Согтууруулах ундаа, тамхи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Хувцас, бөс бараа, гутал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Орон сууц, ус, цахилгаан, түлш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Гэр ахуйн тавилга, гэр ахуйн бараа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106.3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Эм, тариа, эмнэлгийн үйлчилгээ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Тээвэр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Холбооны хэрэгсэл, шуудангийн үйлчилгээ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Амралт, чөлөөт цаг, соёлын бараа, үйлчилгээ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Боловсролын үйлчилгээ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Зочид буудал, нийтийн хоол, дотуур байр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115.3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Бусад бараа, үйлчилгээ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5486400"/>
            <a:ext cx="8267700" cy="990600"/>
          </a:xfrm>
          <a:prstGeom prst="roundRect">
            <a:avLst>
              <a:gd name="adj" fmla="val 295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үнийн индекс гэдэг нь хэрэглэгчдийн худалдаж авсан бараа, үйлчилгээний нэр төрлөөр өөрчлөлтгүй тогтвортой байхад үнэ дунджаар хэрхэн өөрчлөгдөж буйг хэмждэг үзүүлэлт юм. </a:t>
            </a:r>
          </a:p>
          <a:p>
            <a:pPr algn="ctr"/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аймгийн хэмжээнд 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дугаар сард өмнөх оны мөн үеэс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хувиар, 201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 оны жилийн эцсээс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хувиар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өсч,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сартай ижил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</a:p>
        </p:txBody>
      </p:sp>
    </p:spTree>
    <p:extLst>
      <p:ext uri="{BB962C8B-B14F-4D97-AF65-F5344CB8AC3E}">
        <p14:creationId xmlns:p14="http://schemas.microsoft.com/office/powerpoint/2010/main" val="216419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296081" cy="4830763"/>
          </a:xfrm>
        </p:spPr>
        <p:txBody>
          <a:bodyPr/>
          <a:lstStyle/>
          <a:p>
            <a:endParaRPr lang="mn-MN" dirty="0"/>
          </a:p>
          <a:p>
            <a:endParaRPr lang="mn-M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639762"/>
          </a:xfrm>
        </p:spPr>
        <p:txBody>
          <a:bodyPr>
            <a:noAutofit/>
          </a:bodyPr>
          <a:lstStyle/>
          <a:p>
            <a:r>
              <a:rPr lang="mn-MN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36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Төсөв санхүү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08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3557587"/>
            <a:ext cx="8338846" cy="14716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2020 оны эхний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орон нутгийн төсвийн орлогын төлөвлөгөө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8132.1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төгрөг, гүйцэтгэлээр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9099.1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 болж 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11.9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хувийн биелэлттэй байна. </a:t>
            </a:r>
          </a:p>
          <a:p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Аймгийн төсвийн нийт зарлагын төлөвлөгөө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18844.1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төгрөг, гүйцэтгэлээр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16264.3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 болж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86.3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хувийн гүйцэтгэлтэй байна. 2020 оны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авлагын үлдэгдэл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72.8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төгрөг, өглөгийн үлдэгдэл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209.8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dirty="0"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18200162"/>
              </p:ext>
            </p:extLst>
          </p:nvPr>
        </p:nvGraphicFramePr>
        <p:xfrm>
          <a:off x="1533525" y="1524000"/>
          <a:ext cx="6096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058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744</Words>
  <Application>Microsoft Office PowerPoint</Application>
  <PresentationFormat>On-screen Show (4:3)</PresentationFormat>
  <Paragraphs>141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Говьсүмбэр аймгийн статистикийн хэлтэс</vt:lpstr>
      <vt:lpstr>Шинээр төрсөн хүүхэд </vt:lpstr>
      <vt:lpstr>Ажил хайгч иргэд    </vt:lpstr>
      <vt:lpstr>PowerPoint Presentation</vt:lpstr>
      <vt:lpstr>Бойжсон төл, толгой </vt:lpstr>
      <vt:lpstr>Том малын зүй бус хорогдол  </vt:lpstr>
      <vt:lpstr>Аж үйлдвэр </vt:lpstr>
      <vt:lpstr>Хэрэглээний үнийн индекс </vt:lpstr>
      <vt:lpstr>  Төсөв санхүү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Говьсүмбэр аймгийн хүн ам, нийгмийн зарим үзүүлэлтүүд</dc:title>
  <dc:creator>Munguntsetseg</dc:creator>
  <cp:lastModifiedBy>Toshiba</cp:lastModifiedBy>
  <cp:revision>210</cp:revision>
  <dcterms:created xsi:type="dcterms:W3CDTF">2006-08-16T00:00:00Z</dcterms:created>
  <dcterms:modified xsi:type="dcterms:W3CDTF">2020-11-13T07:05:18Z</dcterms:modified>
</cp:coreProperties>
</file>